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5"/>
  </p:notesMasterIdLst>
  <p:sldIdLst>
    <p:sldId id="256" r:id="rId2"/>
    <p:sldId id="266" r:id="rId3"/>
    <p:sldId id="257" r:id="rId4"/>
    <p:sldId id="258" r:id="rId5"/>
    <p:sldId id="259" r:id="rId6"/>
    <p:sldId id="262" r:id="rId7"/>
    <p:sldId id="261" r:id="rId8"/>
    <p:sldId id="263" r:id="rId9"/>
    <p:sldId id="260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FF72E7F-8674-4913-9C85-1485574D6CFC}" type="datetimeFigureOut">
              <a:rPr lang="ar-SA" smtClean="0"/>
              <a:pPr/>
              <a:t>15/05/1439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A09656A-C712-477D-94B1-A73D971E717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606542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09656A-C712-477D-94B1-A73D971E7177}" type="slidenum">
              <a:rPr lang="ar-SA" smtClean="0"/>
              <a:pPr/>
              <a:t>9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015003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0C0A-AA46-4B9B-873E-3984EC57B2B7}" type="datetime1">
              <a:rPr lang="ar-SA" smtClean="0"/>
              <a:t>15/05/1439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067535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8CEB-2CA6-45D3-8A68-337E8D13218B}" type="datetime1">
              <a:rPr lang="ar-SA" smtClean="0"/>
              <a:t>15/05/1439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26620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2C59A-C291-4D26-A182-A1D9119D529C}" type="datetime1">
              <a:rPr lang="ar-SA" smtClean="0"/>
              <a:t>15/05/1439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4287796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0C10F-C064-4080-B06E-771F937D848F}" type="datetime1">
              <a:rPr lang="ar-SA" smtClean="0"/>
              <a:t>15/05/1439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188259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EDBB-5A4E-4AB1-AA71-2F83DA3F5B1C}" type="datetime1">
              <a:rPr lang="ar-SA" smtClean="0"/>
              <a:t>15/05/1439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455123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811E1-4DEE-4466-BCCA-1CC8C551B47D}" type="datetime1">
              <a:rPr lang="ar-SA" smtClean="0"/>
              <a:t>15/05/1439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825666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402B-3E8D-4883-ACCB-82D68DD2B528}" type="datetime1">
              <a:rPr lang="ar-SA" smtClean="0"/>
              <a:t>15/05/1439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394572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3059-0AD2-4D82-93AF-7B5503F00B59}" type="datetime1">
              <a:rPr lang="ar-SA" smtClean="0"/>
              <a:t>15/05/1439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86056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2CBB-91A0-47E5-8F12-6E9096AA79BA}" type="datetime1">
              <a:rPr lang="ar-SA" smtClean="0"/>
              <a:t>15/05/1439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207507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3CADE-C873-4C5D-9822-D0D196504592}" type="datetime1">
              <a:rPr lang="ar-SA" smtClean="0"/>
              <a:t>15/05/1439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978589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9DD5B-6D20-4CB4-A258-6CA94FDE201A}" type="datetime1">
              <a:rPr lang="ar-SA" smtClean="0"/>
              <a:t>15/05/1439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6860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2F417-6CF6-4A16-A4C6-9D4F435FBC58}" type="datetime1">
              <a:rPr lang="ar-SA" smtClean="0"/>
              <a:t>15/05/1439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ar-SA" smtClean="0"/>
              <a:t>جامعة النيل الابيض</a:t>
            </a:r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C9935-7D0A-45D8-818D-00DE6E795841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97556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Medical Physics</a:t>
            </a:r>
            <a:br>
              <a:rPr lang="en-US" dirty="0" smtClean="0"/>
            </a:br>
            <a:r>
              <a:rPr lang="en-US" dirty="0" smtClean="0"/>
              <a:t>PHYC107</a:t>
            </a:r>
            <a:endParaRPr lang="ar-S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en-US" sz="14400" dirty="0" smtClean="0">
                <a:solidFill>
                  <a:srgbClr val="00B050"/>
                </a:solidFill>
              </a:rPr>
              <a:t>Brief Content</a:t>
            </a:r>
            <a:endParaRPr lang="en-US" sz="5600" dirty="0" smtClean="0">
              <a:solidFill>
                <a:srgbClr val="00B050"/>
              </a:solidFill>
            </a:endParaRPr>
          </a:p>
          <a:p>
            <a:r>
              <a:rPr lang="en-US" sz="13500" dirty="0" smtClean="0">
                <a:solidFill>
                  <a:srgbClr val="002060"/>
                </a:solidFill>
              </a:rPr>
              <a:t>Part one : Mechanics</a:t>
            </a:r>
          </a:p>
          <a:p>
            <a:pPr rtl="0"/>
            <a:r>
              <a:rPr lang="en-US" dirty="0" smtClean="0"/>
              <a:t>1.4 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345426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rtl="0"/>
            <a:r>
              <a:rPr lang="en-US" sz="5400" dirty="0">
                <a:solidFill>
                  <a:srgbClr val="7030A0"/>
                </a:solidFill>
                <a:ea typeface="+mn-ea"/>
                <a:cs typeface="+mn-cs"/>
              </a:rPr>
              <a:t>1- Physics and </a:t>
            </a:r>
            <a:r>
              <a:rPr lang="en-US" sz="5400" dirty="0" smtClean="0">
                <a:solidFill>
                  <a:srgbClr val="7030A0"/>
                </a:solidFill>
                <a:ea typeface="+mn-ea"/>
                <a:cs typeface="+mn-cs"/>
              </a:rPr>
              <a:t>Measurement</a:t>
            </a:r>
            <a:endParaRPr lang="ar-SA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pPr marL="0" indent="0" algn="l">
              <a:spcBef>
                <a:spcPts val="576"/>
              </a:spcBef>
              <a:buNone/>
            </a:pPr>
            <a:r>
              <a:rPr lang="en-US" sz="3600" dirty="0" smtClean="0">
                <a:solidFill>
                  <a:srgbClr val="0070C0"/>
                </a:solidFill>
              </a:rPr>
              <a:t>1.1  </a:t>
            </a:r>
            <a:r>
              <a:rPr lang="en-US" sz="3600" dirty="0">
                <a:solidFill>
                  <a:srgbClr val="0070C0"/>
                </a:solidFill>
              </a:rPr>
              <a:t>Standard  of Length, Mass, and Time</a:t>
            </a:r>
            <a:endParaRPr lang="ar-SA" sz="3600" dirty="0"/>
          </a:p>
          <a:p>
            <a:pPr marL="0" indent="0" algn="l" rtl="0">
              <a:spcBef>
                <a:spcPts val="576"/>
              </a:spcBef>
              <a:buNone/>
            </a:pPr>
            <a:r>
              <a:rPr lang="en-US" sz="3600" dirty="0">
                <a:solidFill>
                  <a:srgbClr val="0070C0"/>
                </a:solidFill>
              </a:rPr>
              <a:t>1.2  Matter and Model Building.</a:t>
            </a:r>
            <a:endParaRPr lang="ar-SA" sz="3600" dirty="0"/>
          </a:p>
          <a:p>
            <a:pPr marL="0" indent="0" algn="l" rtl="0">
              <a:spcBef>
                <a:spcPts val="576"/>
              </a:spcBef>
              <a:buNone/>
            </a:pPr>
            <a:r>
              <a:rPr lang="en-US" sz="3600" dirty="0">
                <a:solidFill>
                  <a:srgbClr val="0070C0"/>
                </a:solidFill>
              </a:rPr>
              <a:t>1.3  Dimensional Analysis.</a:t>
            </a:r>
            <a:endParaRPr lang="ar-SA" sz="3600" dirty="0"/>
          </a:p>
          <a:p>
            <a:pPr marL="0" indent="0" algn="l" rtl="0">
              <a:spcBef>
                <a:spcPts val="576"/>
              </a:spcBef>
              <a:buNone/>
            </a:pPr>
            <a:r>
              <a:rPr lang="en-US" sz="3600" dirty="0">
                <a:solidFill>
                  <a:srgbClr val="0070C0"/>
                </a:solidFill>
              </a:rPr>
              <a:t>1..4  Estimates and order-of-  Magnitude of Calculations.</a:t>
            </a:r>
            <a:endParaRPr lang="ar-SA" sz="3600" dirty="0"/>
          </a:p>
          <a:p>
            <a:pPr marL="0" indent="0" algn="l" rtl="0">
              <a:buNone/>
            </a:pPr>
            <a:endParaRPr lang="ar-S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541076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7030A0"/>
                </a:solidFill>
              </a:rPr>
              <a:t>2- Motion in one Dimension</a:t>
            </a:r>
            <a:endParaRPr lang="ar-SA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002060"/>
          </a:solidFill>
        </p:spPr>
        <p:txBody>
          <a:bodyPr/>
          <a:lstStyle/>
          <a:p>
            <a:pPr marL="0" indent="0" algn="l" rtl="0">
              <a:buNone/>
            </a:pPr>
            <a:r>
              <a:rPr lang="en-US" dirty="0">
                <a:solidFill>
                  <a:srgbClr val="00B0F0"/>
                </a:solidFill>
              </a:rPr>
              <a:t>2.1 Position, Velocity, and Speed </a:t>
            </a:r>
            <a:r>
              <a:rPr lang="en-US" dirty="0" smtClean="0">
                <a:solidFill>
                  <a:srgbClr val="00B0F0"/>
                </a:solidFill>
              </a:rPr>
              <a:t>2.2Instantaneous </a:t>
            </a:r>
            <a:r>
              <a:rPr lang="en-US" dirty="0">
                <a:solidFill>
                  <a:srgbClr val="00B0F0"/>
                </a:solidFill>
              </a:rPr>
              <a:t>Velocity and Speed </a:t>
            </a:r>
            <a:endParaRPr lang="en-US" dirty="0" smtClean="0">
              <a:solidFill>
                <a:srgbClr val="00B0F0"/>
              </a:solidFill>
            </a:endParaRP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B0F0"/>
                </a:solidFill>
              </a:rPr>
              <a:t>2.3Analysis </a:t>
            </a:r>
            <a:r>
              <a:rPr lang="en-US" dirty="0">
                <a:solidFill>
                  <a:srgbClr val="00B0F0"/>
                </a:solidFill>
              </a:rPr>
              <a:t>Model: Particle Under Constant </a:t>
            </a:r>
            <a:r>
              <a:rPr lang="en-US" dirty="0" smtClean="0">
                <a:solidFill>
                  <a:srgbClr val="00B0F0"/>
                </a:solidFill>
              </a:rPr>
              <a:t>Velocity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>
                <a:solidFill>
                  <a:srgbClr val="00B0F0"/>
                </a:solidFill>
              </a:rPr>
              <a:t>2.4 </a:t>
            </a:r>
            <a:r>
              <a:rPr lang="en-US" dirty="0" smtClean="0">
                <a:solidFill>
                  <a:srgbClr val="00B0F0"/>
                </a:solidFill>
              </a:rPr>
              <a:t>Acceleration</a:t>
            </a:r>
            <a:endParaRPr lang="ar-SA" dirty="0">
              <a:solidFill>
                <a:srgbClr val="00B0F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768917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50"/>
                </a:solidFill>
              </a:rPr>
              <a:t>3- The Laws of Motion:</a:t>
            </a:r>
            <a:endParaRPr lang="ar-SA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3.1 </a:t>
            </a:r>
            <a:r>
              <a:rPr lang="en-US" dirty="0">
                <a:solidFill>
                  <a:srgbClr val="0070C0"/>
                </a:solidFill>
              </a:rPr>
              <a:t>The Concept of Force 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3.2 </a:t>
            </a:r>
            <a:r>
              <a:rPr lang="en-US" dirty="0">
                <a:solidFill>
                  <a:srgbClr val="0070C0"/>
                </a:solidFill>
              </a:rPr>
              <a:t>Newton’s First Law and Inertial </a:t>
            </a:r>
            <a:r>
              <a:rPr lang="en-US" dirty="0" smtClean="0">
                <a:solidFill>
                  <a:srgbClr val="0070C0"/>
                </a:solidFill>
              </a:rPr>
              <a:t>Frames.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3.3 Mass.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3.4 </a:t>
            </a:r>
            <a:r>
              <a:rPr lang="en-US" dirty="0">
                <a:solidFill>
                  <a:srgbClr val="0070C0"/>
                </a:solidFill>
              </a:rPr>
              <a:t>Newton’s Second Law </a:t>
            </a:r>
            <a:r>
              <a:rPr lang="en-US" dirty="0" smtClean="0">
                <a:solidFill>
                  <a:srgbClr val="0070C0"/>
                </a:solidFill>
              </a:rPr>
              <a:t>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3.5 </a:t>
            </a:r>
            <a:r>
              <a:rPr lang="en-US" dirty="0">
                <a:solidFill>
                  <a:srgbClr val="0070C0"/>
                </a:solidFill>
              </a:rPr>
              <a:t>The Gravitational Force and Weight 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 3.6 </a:t>
            </a:r>
            <a:r>
              <a:rPr lang="en-US" dirty="0">
                <a:solidFill>
                  <a:srgbClr val="0070C0"/>
                </a:solidFill>
              </a:rPr>
              <a:t>Newton’s Third Law </a:t>
            </a:r>
            <a:r>
              <a:rPr lang="en-US" dirty="0" smtClean="0">
                <a:solidFill>
                  <a:srgbClr val="0070C0"/>
                </a:solidFill>
              </a:rPr>
              <a:t>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3.7 </a:t>
            </a:r>
            <a:r>
              <a:rPr lang="en-US" dirty="0">
                <a:solidFill>
                  <a:srgbClr val="0070C0"/>
                </a:solidFill>
              </a:rPr>
              <a:t>Analysis Models Using Newton’s Second Law </a:t>
            </a:r>
            <a:r>
              <a:rPr lang="en-US" dirty="0" smtClean="0">
                <a:solidFill>
                  <a:srgbClr val="0070C0"/>
                </a:solidFill>
              </a:rPr>
              <a:t>3.8 </a:t>
            </a:r>
            <a:r>
              <a:rPr lang="en-US" dirty="0">
                <a:solidFill>
                  <a:srgbClr val="0070C0"/>
                </a:solidFill>
              </a:rPr>
              <a:t>Forces of </a:t>
            </a:r>
            <a:r>
              <a:rPr lang="en-US" dirty="0" smtClean="0">
                <a:solidFill>
                  <a:srgbClr val="0070C0"/>
                </a:solidFill>
              </a:rPr>
              <a:t>Friction.</a:t>
            </a:r>
            <a:endParaRPr lang="ar-SA" dirty="0">
              <a:solidFill>
                <a:srgbClr val="0070C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80328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 smtClean="0">
                <a:solidFill>
                  <a:srgbClr val="FF0000"/>
                </a:solidFill>
              </a:rPr>
              <a:t>4- Fluid Mechanics</a:t>
            </a:r>
            <a:endParaRPr lang="ar-S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pPr marL="0" indent="0" algn="l" rtl="0">
              <a:buNone/>
            </a:pPr>
            <a:r>
              <a:rPr lang="en-US" dirty="0" smtClean="0">
                <a:solidFill>
                  <a:srgbClr val="C00000"/>
                </a:solidFill>
              </a:rPr>
              <a:t>4.1 </a:t>
            </a:r>
            <a:r>
              <a:rPr lang="en-US" dirty="0">
                <a:solidFill>
                  <a:srgbClr val="C00000"/>
                </a:solidFill>
              </a:rPr>
              <a:t>Pressure </a:t>
            </a:r>
            <a:r>
              <a:rPr lang="en-US" dirty="0" smtClean="0">
                <a:solidFill>
                  <a:srgbClr val="C00000"/>
                </a:solidFill>
              </a:rPr>
              <a:t>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C00000"/>
                </a:solidFill>
              </a:rPr>
              <a:t>4.2 </a:t>
            </a:r>
            <a:r>
              <a:rPr lang="en-US" dirty="0">
                <a:solidFill>
                  <a:srgbClr val="C00000"/>
                </a:solidFill>
              </a:rPr>
              <a:t>Variation of Pressure with Depth </a:t>
            </a:r>
            <a:r>
              <a:rPr lang="en-US" dirty="0" smtClean="0">
                <a:solidFill>
                  <a:srgbClr val="C00000"/>
                </a:solidFill>
              </a:rPr>
              <a:t>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C00000"/>
                </a:solidFill>
              </a:rPr>
              <a:t>4.3 </a:t>
            </a:r>
            <a:r>
              <a:rPr lang="en-US" dirty="0">
                <a:solidFill>
                  <a:srgbClr val="C00000"/>
                </a:solidFill>
              </a:rPr>
              <a:t>Pressure Measurements </a:t>
            </a:r>
            <a:r>
              <a:rPr lang="en-US" dirty="0" smtClean="0">
                <a:solidFill>
                  <a:srgbClr val="C00000"/>
                </a:solidFill>
              </a:rPr>
              <a:t>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C00000"/>
                </a:solidFill>
              </a:rPr>
              <a:t>4.4 </a:t>
            </a:r>
            <a:r>
              <a:rPr lang="en-US" dirty="0">
                <a:solidFill>
                  <a:srgbClr val="C00000"/>
                </a:solidFill>
              </a:rPr>
              <a:t>Buoyant Forces and </a:t>
            </a:r>
            <a:r>
              <a:rPr lang="en-US" dirty="0" smtClean="0">
                <a:solidFill>
                  <a:srgbClr val="C00000"/>
                </a:solidFill>
              </a:rPr>
              <a:t>Archimedes' Principle. 4.5 </a:t>
            </a:r>
            <a:r>
              <a:rPr lang="en-US" dirty="0">
                <a:solidFill>
                  <a:srgbClr val="C00000"/>
                </a:solidFill>
              </a:rPr>
              <a:t>Fluid Dynamics </a:t>
            </a:r>
            <a:r>
              <a:rPr lang="en-US" dirty="0" smtClean="0">
                <a:solidFill>
                  <a:srgbClr val="C00000"/>
                </a:solidFill>
              </a:rPr>
              <a:t>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C00000"/>
                </a:solidFill>
              </a:rPr>
              <a:t>4.6 </a:t>
            </a:r>
            <a:r>
              <a:rPr lang="en-US" dirty="0">
                <a:solidFill>
                  <a:srgbClr val="C00000"/>
                </a:solidFill>
              </a:rPr>
              <a:t>Bernoulli’s Equation .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C00000"/>
                </a:solidFill>
              </a:rPr>
              <a:t>4.7 </a:t>
            </a:r>
            <a:r>
              <a:rPr lang="en-US" dirty="0">
                <a:solidFill>
                  <a:srgbClr val="C00000"/>
                </a:solidFill>
              </a:rPr>
              <a:t>Other Applications of Fluid </a:t>
            </a:r>
            <a:r>
              <a:rPr lang="en-US" dirty="0" smtClean="0">
                <a:solidFill>
                  <a:srgbClr val="C00000"/>
                </a:solidFill>
              </a:rPr>
              <a:t>Dynamics.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87678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/>
            <a:r>
              <a:rPr lang="en-US" dirty="0" smtClean="0">
                <a:solidFill>
                  <a:schemeClr val="accent6"/>
                </a:solidFill>
              </a:rPr>
              <a:t>Part 2: Oscillation and Mechanical Waves</a:t>
            </a:r>
            <a:endParaRPr lang="ar-SA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1- Oscillatory Motion:</a:t>
            </a:r>
          </a:p>
          <a:p>
            <a:pPr marL="0" indent="0" algn="l" rtl="0">
              <a:buNone/>
            </a:pPr>
            <a:r>
              <a:rPr lang="en-US" dirty="0">
                <a:solidFill>
                  <a:srgbClr val="0070C0"/>
                </a:solidFill>
              </a:rPr>
              <a:t>1</a:t>
            </a:r>
            <a:r>
              <a:rPr lang="en-US" dirty="0" smtClean="0">
                <a:solidFill>
                  <a:srgbClr val="0070C0"/>
                </a:solidFill>
              </a:rPr>
              <a:t>.1 </a:t>
            </a:r>
            <a:r>
              <a:rPr lang="en-US" dirty="0">
                <a:solidFill>
                  <a:srgbClr val="0070C0"/>
                </a:solidFill>
              </a:rPr>
              <a:t>Motion of an Object Attached to a </a:t>
            </a:r>
            <a:r>
              <a:rPr lang="en-US" dirty="0" smtClean="0">
                <a:solidFill>
                  <a:srgbClr val="0070C0"/>
                </a:solidFill>
              </a:rPr>
              <a:t>Spring. 1.2 </a:t>
            </a:r>
            <a:r>
              <a:rPr lang="en-US" dirty="0">
                <a:solidFill>
                  <a:srgbClr val="0070C0"/>
                </a:solidFill>
              </a:rPr>
              <a:t>Analysis Model: Particle in Simple Harmonic </a:t>
            </a:r>
            <a:r>
              <a:rPr lang="en-US" dirty="0" smtClean="0">
                <a:solidFill>
                  <a:srgbClr val="0070C0"/>
                </a:solidFill>
              </a:rPr>
              <a:t>Motion.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1.3 </a:t>
            </a:r>
            <a:r>
              <a:rPr lang="en-US" dirty="0">
                <a:solidFill>
                  <a:srgbClr val="0070C0"/>
                </a:solidFill>
              </a:rPr>
              <a:t>Energy of the Simple Harmonic </a:t>
            </a:r>
            <a:r>
              <a:rPr lang="en-US" dirty="0" smtClean="0">
                <a:solidFill>
                  <a:srgbClr val="0070C0"/>
                </a:solidFill>
              </a:rPr>
              <a:t>Oscillator.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1.4 </a:t>
            </a:r>
            <a:r>
              <a:rPr lang="en-US" dirty="0">
                <a:solidFill>
                  <a:srgbClr val="0070C0"/>
                </a:solidFill>
              </a:rPr>
              <a:t>The </a:t>
            </a:r>
            <a:r>
              <a:rPr lang="en-US" dirty="0" smtClean="0">
                <a:solidFill>
                  <a:srgbClr val="0070C0"/>
                </a:solidFill>
              </a:rPr>
              <a:t>Pendulum.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015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 smtClean="0">
                <a:solidFill>
                  <a:srgbClr val="7030A0"/>
                </a:solidFill>
              </a:rPr>
              <a:t>2- Wave Motion</a:t>
            </a:r>
            <a:endParaRPr lang="ar-SA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00B050"/>
          </a:solidFill>
        </p:spPr>
        <p:txBody>
          <a:bodyPr/>
          <a:lstStyle/>
          <a:p>
            <a:pPr marL="0" indent="0" algn="l" rtl="0">
              <a:buNone/>
            </a:pPr>
            <a:r>
              <a:rPr lang="en-US" dirty="0" smtClean="0">
                <a:solidFill>
                  <a:schemeClr val="bg2"/>
                </a:solidFill>
              </a:rPr>
              <a:t>2.1 </a:t>
            </a:r>
            <a:r>
              <a:rPr lang="en-US" dirty="0">
                <a:solidFill>
                  <a:schemeClr val="bg2"/>
                </a:solidFill>
              </a:rPr>
              <a:t>Propagation of a </a:t>
            </a:r>
            <a:r>
              <a:rPr lang="en-US" dirty="0" smtClean="0">
                <a:solidFill>
                  <a:schemeClr val="bg2"/>
                </a:solidFill>
              </a:rPr>
              <a:t>Disturbance.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chemeClr val="bg2"/>
                </a:solidFill>
              </a:rPr>
              <a:t>2.2 </a:t>
            </a:r>
            <a:r>
              <a:rPr lang="en-US" dirty="0">
                <a:solidFill>
                  <a:schemeClr val="bg2"/>
                </a:solidFill>
              </a:rPr>
              <a:t>Analysis Model: Traveling </a:t>
            </a:r>
            <a:r>
              <a:rPr lang="en-US" dirty="0" smtClean="0">
                <a:solidFill>
                  <a:schemeClr val="bg2"/>
                </a:solidFill>
              </a:rPr>
              <a:t>Wave.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chemeClr val="bg2"/>
                </a:solidFill>
              </a:rPr>
              <a:t>2.3 </a:t>
            </a:r>
            <a:r>
              <a:rPr lang="en-US" dirty="0">
                <a:solidFill>
                  <a:schemeClr val="bg2"/>
                </a:solidFill>
              </a:rPr>
              <a:t>The Speed of Waves on </a:t>
            </a:r>
            <a:r>
              <a:rPr lang="en-US" dirty="0" smtClean="0">
                <a:solidFill>
                  <a:schemeClr val="bg2"/>
                </a:solidFill>
              </a:rPr>
              <a:t>Strings.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chemeClr val="bg2"/>
                </a:solidFill>
              </a:rPr>
              <a:t>3.3 </a:t>
            </a:r>
            <a:r>
              <a:rPr lang="en-US" dirty="0">
                <a:solidFill>
                  <a:schemeClr val="bg2"/>
                </a:solidFill>
              </a:rPr>
              <a:t>Reflection and </a:t>
            </a:r>
            <a:r>
              <a:rPr lang="en-US" dirty="0" smtClean="0">
                <a:solidFill>
                  <a:schemeClr val="bg2"/>
                </a:solidFill>
              </a:rPr>
              <a:t>Transmission.</a:t>
            </a:r>
            <a:endParaRPr lang="ar-SA" dirty="0">
              <a:solidFill>
                <a:schemeClr val="bg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67030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 smtClean="0">
                <a:solidFill>
                  <a:srgbClr val="C00000"/>
                </a:solidFill>
              </a:rPr>
              <a:t>3- Sound Waves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3.1 </a:t>
            </a:r>
            <a:r>
              <a:rPr lang="en-US" dirty="0">
                <a:solidFill>
                  <a:srgbClr val="0070C0"/>
                </a:solidFill>
              </a:rPr>
              <a:t>Pressure Variations in Sound Waves </a:t>
            </a:r>
            <a:r>
              <a:rPr lang="en-US" dirty="0" smtClean="0">
                <a:solidFill>
                  <a:srgbClr val="0070C0"/>
                </a:solidFill>
              </a:rPr>
              <a:t>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3.2 </a:t>
            </a:r>
            <a:r>
              <a:rPr lang="en-US" dirty="0">
                <a:solidFill>
                  <a:srgbClr val="0070C0"/>
                </a:solidFill>
              </a:rPr>
              <a:t>Speed of Sound Waves </a:t>
            </a:r>
            <a:r>
              <a:rPr lang="en-US" dirty="0" smtClean="0">
                <a:solidFill>
                  <a:srgbClr val="0070C0"/>
                </a:solidFill>
              </a:rPr>
              <a:t>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3.3 </a:t>
            </a:r>
            <a:r>
              <a:rPr lang="en-US" dirty="0">
                <a:solidFill>
                  <a:srgbClr val="0070C0"/>
                </a:solidFill>
              </a:rPr>
              <a:t>Intensity of Periodic Sound Waves 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70C0"/>
                </a:solidFill>
              </a:rPr>
              <a:t>3.4 </a:t>
            </a:r>
            <a:r>
              <a:rPr lang="en-US" dirty="0">
                <a:solidFill>
                  <a:srgbClr val="0070C0"/>
                </a:solidFill>
              </a:rPr>
              <a:t>The Doppler </a:t>
            </a:r>
            <a:r>
              <a:rPr lang="en-US" dirty="0" smtClean="0">
                <a:solidFill>
                  <a:srgbClr val="0070C0"/>
                </a:solidFill>
              </a:rPr>
              <a:t>Effect.</a:t>
            </a:r>
            <a:endParaRPr lang="ar-SA" dirty="0">
              <a:solidFill>
                <a:srgbClr val="0070C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45952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 smtClean="0">
                <a:solidFill>
                  <a:srgbClr val="0070C0"/>
                </a:solidFill>
              </a:rPr>
              <a:t>Part 3 : Thermodynamics</a:t>
            </a:r>
            <a:endParaRPr lang="ar-SA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pPr marL="0" indent="0" algn="l" rtl="0">
              <a:buNone/>
            </a:pPr>
            <a:r>
              <a:rPr lang="en-US" dirty="0" smtClean="0">
                <a:solidFill>
                  <a:schemeClr val="tx2"/>
                </a:solidFill>
              </a:rPr>
              <a:t>1-Temperature.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chemeClr val="tx2"/>
                </a:solidFill>
              </a:rPr>
              <a:t>2- </a:t>
            </a:r>
            <a:r>
              <a:rPr lang="en-US" dirty="0">
                <a:solidFill>
                  <a:schemeClr val="tx2"/>
                </a:solidFill>
              </a:rPr>
              <a:t>The First Law of </a:t>
            </a:r>
            <a:r>
              <a:rPr lang="en-US" dirty="0" smtClean="0">
                <a:solidFill>
                  <a:schemeClr val="tx2"/>
                </a:solidFill>
              </a:rPr>
              <a:t>Thermodynamics.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chemeClr val="tx2"/>
                </a:solidFill>
              </a:rPr>
              <a:t>3- </a:t>
            </a:r>
            <a:r>
              <a:rPr lang="en-US" dirty="0">
                <a:solidFill>
                  <a:schemeClr val="tx2"/>
                </a:solidFill>
              </a:rPr>
              <a:t>The Kinetic Theory of </a:t>
            </a:r>
            <a:r>
              <a:rPr lang="en-US" dirty="0" smtClean="0">
                <a:solidFill>
                  <a:schemeClr val="tx2"/>
                </a:solidFill>
              </a:rPr>
              <a:t>Gases.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chemeClr val="tx2"/>
                </a:solidFill>
              </a:rPr>
              <a:t>4- </a:t>
            </a:r>
            <a:r>
              <a:rPr lang="en-US" dirty="0">
                <a:solidFill>
                  <a:schemeClr val="tx2"/>
                </a:solidFill>
              </a:rPr>
              <a:t>Heat Engines, Entropy, and the Second Law of </a:t>
            </a:r>
            <a:r>
              <a:rPr lang="en-US" dirty="0" smtClean="0">
                <a:solidFill>
                  <a:schemeClr val="tx2"/>
                </a:solidFill>
              </a:rPr>
              <a:t>Thermodynamics. </a:t>
            </a:r>
            <a:endParaRPr lang="ar-SA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467017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 smtClean="0">
                <a:solidFill>
                  <a:srgbClr val="00B050"/>
                </a:solidFill>
              </a:rPr>
              <a:t>Part 4: Light and Optics</a:t>
            </a:r>
            <a:endParaRPr lang="ar-SA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002060"/>
          </a:solidFill>
        </p:spPr>
        <p:txBody>
          <a:bodyPr/>
          <a:lstStyle/>
          <a:p>
            <a:pPr marL="0" indent="0" algn="l" rtl="0">
              <a:buNone/>
            </a:pPr>
            <a:r>
              <a:rPr lang="en-US" dirty="0" smtClean="0">
                <a:solidFill>
                  <a:srgbClr val="FFC000"/>
                </a:solidFill>
              </a:rPr>
              <a:t>1- </a:t>
            </a:r>
            <a:r>
              <a:rPr lang="en-US" dirty="0">
                <a:solidFill>
                  <a:srgbClr val="FFC000"/>
                </a:solidFill>
              </a:rPr>
              <a:t>The Nature of Light and the Principles of Ray </a:t>
            </a:r>
            <a:r>
              <a:rPr lang="en-US" dirty="0" smtClean="0">
                <a:solidFill>
                  <a:srgbClr val="FFC000"/>
                </a:solidFill>
              </a:rPr>
              <a:t>Optics. 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FFC000"/>
                </a:solidFill>
              </a:rPr>
              <a:t>2-Wave Optics.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FFC000"/>
                </a:solidFill>
              </a:rPr>
              <a:t>3-Diffraction </a:t>
            </a:r>
            <a:r>
              <a:rPr lang="en-US" dirty="0">
                <a:solidFill>
                  <a:srgbClr val="FFC000"/>
                </a:solidFill>
              </a:rPr>
              <a:t>Patterns and Polarization</a:t>
            </a:r>
            <a:endParaRPr lang="ar-SA" dirty="0">
              <a:solidFill>
                <a:srgbClr val="FFC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53379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 smtClean="0">
                <a:solidFill>
                  <a:srgbClr val="7030A0"/>
                </a:solidFill>
              </a:rPr>
              <a:t>Part 6 : Modern Physics</a:t>
            </a:r>
            <a:endParaRPr lang="ar-SA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pPr marL="0" indent="0" algn="l" rtl="0">
              <a:buNone/>
            </a:pPr>
            <a:r>
              <a:rPr lang="en-US" dirty="0" smtClean="0">
                <a:solidFill>
                  <a:srgbClr val="FF0000"/>
                </a:solidFill>
              </a:rPr>
              <a:t>1-  Atomic Physics.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FF0000"/>
                </a:solidFill>
              </a:rPr>
              <a:t>2- Nuclear Physics.</a:t>
            </a:r>
            <a:endParaRPr lang="ar-SA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56933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9600" dirty="0" smtClean="0">
                <a:solidFill>
                  <a:srgbClr val="00B050"/>
                </a:solidFill>
              </a:rPr>
              <a:t>References</a:t>
            </a:r>
            <a:endParaRPr lang="ar-SA" sz="9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marL="0" indent="0" algn="l" rtl="0">
              <a:buNone/>
            </a:pPr>
            <a:r>
              <a:rPr lang="en-US" dirty="0" smtClean="0">
                <a:solidFill>
                  <a:srgbClr val="002060"/>
                </a:solidFill>
              </a:rPr>
              <a:t>1- Physics for scientists and Engineers with Modern Physics.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2060"/>
                </a:solidFill>
              </a:rPr>
              <a:t>Eighth edition</a:t>
            </a:r>
          </a:p>
          <a:p>
            <a:pPr marL="0" indent="0" algn="l" rtl="0">
              <a:buNone/>
            </a:pPr>
            <a:r>
              <a:rPr lang="en-US" dirty="0">
                <a:solidFill>
                  <a:srgbClr val="002060"/>
                </a:solidFill>
              </a:rPr>
              <a:t>Raymond A. </a:t>
            </a:r>
            <a:r>
              <a:rPr lang="en-US" dirty="0" smtClean="0">
                <a:solidFill>
                  <a:srgbClr val="002060"/>
                </a:solidFill>
              </a:rPr>
              <a:t>Serway</a:t>
            </a:r>
          </a:p>
          <a:p>
            <a:pPr marL="0" indent="0" algn="l" rtl="0">
              <a:buNone/>
            </a:pPr>
            <a:r>
              <a:rPr lang="en-US" dirty="0">
                <a:solidFill>
                  <a:srgbClr val="002060"/>
                </a:solidFill>
              </a:rPr>
              <a:t>John W. Jewett, </a:t>
            </a:r>
            <a:r>
              <a:rPr lang="en-US" dirty="0" smtClean="0">
                <a:solidFill>
                  <a:srgbClr val="002060"/>
                </a:solidFill>
              </a:rPr>
              <a:t>Jr.</a:t>
            </a:r>
          </a:p>
          <a:p>
            <a:pPr marL="0" indent="0" algn="l" rtl="0">
              <a:buNone/>
            </a:pPr>
            <a:r>
              <a:rPr lang="en-US" dirty="0">
                <a:solidFill>
                  <a:srgbClr val="002060"/>
                </a:solidFill>
              </a:rPr>
              <a:t>2-Physics in Biology and </a:t>
            </a:r>
            <a:r>
              <a:rPr lang="en-US" dirty="0" smtClean="0">
                <a:solidFill>
                  <a:srgbClr val="002060"/>
                </a:solidFill>
              </a:rPr>
              <a:t>Medicine</a:t>
            </a:r>
          </a:p>
          <a:p>
            <a:pPr marL="0" indent="0" algn="l" rtl="0">
              <a:buNone/>
            </a:pPr>
            <a:r>
              <a:rPr lang="en-US" dirty="0" smtClean="0">
                <a:solidFill>
                  <a:srgbClr val="002060"/>
                </a:solidFill>
              </a:rPr>
              <a:t>Third Edition.</a:t>
            </a:r>
          </a:p>
          <a:p>
            <a:pPr marL="0" indent="0" algn="l" rtl="0">
              <a:buNone/>
            </a:pPr>
            <a:r>
              <a:rPr lang="en-US" dirty="0">
                <a:solidFill>
                  <a:srgbClr val="002060"/>
                </a:solidFill>
              </a:rPr>
              <a:t>Paul </a:t>
            </a:r>
            <a:r>
              <a:rPr lang="en-US" dirty="0" smtClean="0">
                <a:solidFill>
                  <a:srgbClr val="002060"/>
                </a:solidFill>
              </a:rPr>
              <a:t>Davidovits.</a:t>
            </a:r>
          </a:p>
          <a:p>
            <a:pPr marL="0" indent="0" algn="l" rtl="0">
              <a:buNone/>
            </a:pPr>
            <a:endParaRPr lang="en-US" dirty="0" smtClean="0"/>
          </a:p>
          <a:p>
            <a:pPr marL="0" indent="0" algn="l" rtl="0">
              <a:buNone/>
            </a:pPr>
            <a:endParaRPr lang="ar-S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01037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3"/>
          </a:solidFill>
        </p:spPr>
        <p:txBody>
          <a:bodyPr>
            <a:normAutofit/>
          </a:bodyPr>
          <a:lstStyle/>
          <a:p>
            <a:pPr marL="0" indent="0" algn="ctr" rtl="0">
              <a:buNone/>
            </a:pPr>
            <a:r>
              <a:rPr lang="en-US" sz="8800" dirty="0" smtClean="0">
                <a:solidFill>
                  <a:srgbClr val="7030A0"/>
                </a:solidFill>
                <a:latin typeface="Forte" pitchFamily="66" charset="0"/>
              </a:rPr>
              <a:t>Thank you</a:t>
            </a:r>
            <a:endParaRPr lang="ar-SA" sz="8800" dirty="0">
              <a:solidFill>
                <a:srgbClr val="7030A0"/>
              </a:solidFill>
              <a:latin typeface="Forte" pitchFamily="66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جامعة النيل الابيض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53377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409</Words>
  <Application>Microsoft Office PowerPoint</Application>
  <PresentationFormat>On-screen Show (4:3)</PresentationFormat>
  <Paragraphs>78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Medical Physics PHYC107</vt:lpstr>
      <vt:lpstr>1- Physics and Measurement</vt:lpstr>
      <vt:lpstr>2- Motion in one Dimension</vt:lpstr>
      <vt:lpstr>3- The Laws of Motion:</vt:lpstr>
      <vt:lpstr>4- Fluid Mechanics</vt:lpstr>
      <vt:lpstr>Part 2: Oscillation and Mechanical Waves</vt:lpstr>
      <vt:lpstr>2- Wave Motion</vt:lpstr>
      <vt:lpstr>3- Sound Waves</vt:lpstr>
      <vt:lpstr>Part 3 : Thermodynamics</vt:lpstr>
      <vt:lpstr>Part 4: Light and Optics</vt:lpstr>
      <vt:lpstr>Part 6 : Modern Physics</vt:lpstr>
      <vt:lpstr>References</vt:lpstr>
      <vt:lpstr>Slide 13</vt:lpstr>
    </vt:vector>
  </TitlesOfParts>
  <Company>فراس الصعيو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Oss</dc:creator>
  <cp:lastModifiedBy>MRT</cp:lastModifiedBy>
  <cp:revision>24</cp:revision>
  <dcterms:created xsi:type="dcterms:W3CDTF">2017-11-11T15:22:25Z</dcterms:created>
  <dcterms:modified xsi:type="dcterms:W3CDTF">2018-01-31T10:15:09Z</dcterms:modified>
</cp:coreProperties>
</file>